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1"/>
  </p:handoutMasterIdLst>
  <p:sldIdLst>
    <p:sldId id="256" r:id="rId2"/>
    <p:sldId id="290" r:id="rId3"/>
    <p:sldId id="293" r:id="rId4"/>
    <p:sldId id="29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62" r:id="rId14"/>
    <p:sldId id="273" r:id="rId15"/>
    <p:sldId id="274" r:id="rId16"/>
    <p:sldId id="294" r:id="rId17"/>
    <p:sldId id="276" r:id="rId18"/>
    <p:sldId id="277" r:id="rId19"/>
    <p:sldId id="278" r:id="rId20"/>
    <p:sldId id="283" r:id="rId21"/>
    <p:sldId id="298" r:id="rId22"/>
    <p:sldId id="289" r:id="rId23"/>
    <p:sldId id="299" r:id="rId24"/>
    <p:sldId id="307" r:id="rId25"/>
    <p:sldId id="308" r:id="rId26"/>
    <p:sldId id="322" r:id="rId27"/>
    <p:sldId id="319" r:id="rId28"/>
    <p:sldId id="320" r:id="rId29"/>
    <p:sldId id="31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76CEC-D25D-4736-ADA1-A87490470701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179D0-8046-420E-A19B-26A9733B5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73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AE44CCC-81B9-4D4E-8EB8-1A6FFCA2158B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1B0D85B-4DB8-4254-BF88-E4406A838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9FFB92CE422B0FD66D1F2491C565A40A7DE86BA73D5016A44F006DCBC4E5F5690C63677621A44AF595870CtFG5M" TargetMode="External"/><Relationship Id="rId3" Type="http://schemas.openxmlformats.org/officeDocument/2006/relationships/hyperlink" Target="consultantplus://offline/ref=9FFB92CE422B0FD66D1F2491C565A40A7DE86BA73A5012A043006DCBC4E5F5690C63677621A44AF595870CtFGBM" TargetMode="External"/><Relationship Id="rId7" Type="http://schemas.openxmlformats.org/officeDocument/2006/relationships/hyperlink" Target="consultantplus://offline/ref=9FFB92CE422B0FD66D1F2491C565A40A7DE86BA73E5611A64E006DCBC4E5F5690C63677621A44AF595870CtFG4M" TargetMode="External"/><Relationship Id="rId2" Type="http://schemas.openxmlformats.org/officeDocument/2006/relationships/hyperlink" Target="consultantplus://offline/ref=9FFB92CE422B0FD66D1F2491C565A40A7DE86BA73D5212AD415D67C39DE9F76E033C707168A84BF59587t0G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9FFB92CE422B0FD66D1F2491C565A40A7DE86BA73F521EA642006DCBC4E5F5690C63677621A44AF595870CtFG4M" TargetMode="External"/><Relationship Id="rId5" Type="http://schemas.openxmlformats.org/officeDocument/2006/relationships/hyperlink" Target="consultantplus://offline/ref=9FFB92CE422B0FD66D1F2491C565A40A7DE86BA73D5017AC4D006DCBC4E5F5690C63677621A44AF595870CtFGBM" TargetMode="External"/><Relationship Id="rId4" Type="http://schemas.openxmlformats.org/officeDocument/2006/relationships/hyperlink" Target="consultantplus://offline/ref=9FFB92CE422B0FD66D1F2491C565A40A7DE86BA73A5314AD48006DCBC4E5F5690C63677621A44AF595870CtFGB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458200" cy="20145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700" b="1" dirty="0" smtClean="0"/>
              <a:t>Нормативно-правовые основы образования  детей </a:t>
            </a:r>
            <a:r>
              <a:rPr lang="ru-RU" sz="4700" b="1" dirty="0" smtClean="0"/>
              <a:t>с </a:t>
            </a:r>
            <a:r>
              <a:rPr lang="ru-RU" sz="4700" b="1" dirty="0" smtClean="0"/>
              <a:t>ОВЗ</a:t>
            </a:r>
            <a:endParaRPr lang="ru-RU" sz="4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714884"/>
            <a:ext cx="6429420" cy="1752600"/>
          </a:xfrm>
        </p:spPr>
        <p:txBody>
          <a:bodyPr/>
          <a:lstStyle/>
          <a:p>
            <a:pPr algn="r"/>
            <a:r>
              <a:rPr lang="ru-RU" b="1" dirty="0" smtClean="0"/>
              <a:t>МБОУ «Школа №156» </a:t>
            </a:r>
          </a:p>
          <a:p>
            <a:pPr algn="r"/>
            <a:r>
              <a:rPr lang="ru-RU" b="1" smtClean="0"/>
              <a:t>Советского </a:t>
            </a:r>
            <a:r>
              <a:rPr lang="ru-RU" b="1" dirty="0" smtClean="0"/>
              <a:t>района г. Казани</a:t>
            </a:r>
            <a:endParaRPr lang="ru-RU" b="1" dirty="0"/>
          </a:p>
        </p:txBody>
      </p:sp>
      <p:pic>
        <p:nvPicPr>
          <p:cNvPr id="5" name="Picture 2" descr="http://58.detirkutsk.ru/upload/58/roditelyam/%D0%BE%D0%B2%D0%B7/96464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929066"/>
            <a:ext cx="2828968" cy="2676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325112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ст. 79 Организация получения образования обучающимися с ограниченными возможностями здоровья </a:t>
            </a:r>
          </a:p>
          <a:p>
            <a:r>
              <a:rPr lang="ru-RU" dirty="0" smtClean="0"/>
              <a:t>1. Содержание и условия организации обучения и воспитания лиц с ОВЗ определяются </a:t>
            </a:r>
            <a:r>
              <a:rPr lang="ru-RU" b="1" dirty="0" smtClean="0"/>
              <a:t>адаптированной образовательной программой, а для инвалидов в соответствии с индивидуальной программой реабилитации инвалида.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60857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ст. 79 Организация получения образования обучающимися с ограниченными возможностями здоровья </a:t>
            </a:r>
          </a:p>
          <a:p>
            <a:r>
              <a:rPr lang="ru-RU" dirty="0" smtClean="0"/>
              <a:t>3. </a:t>
            </a:r>
            <a:r>
              <a:rPr lang="ru-RU" b="1" dirty="0" smtClean="0"/>
              <a:t>условия обучения, воспитания включают: </a:t>
            </a:r>
          </a:p>
          <a:p>
            <a:r>
              <a:rPr lang="ru-RU" dirty="0" smtClean="0"/>
              <a:t>•использование специальных образовательных программ и методов </a:t>
            </a:r>
          </a:p>
          <a:p>
            <a:r>
              <a:rPr lang="ru-RU" dirty="0" smtClean="0"/>
              <a:t>•специальных учебных пособий и дидактических материалов </a:t>
            </a:r>
          </a:p>
          <a:p>
            <a:r>
              <a:rPr lang="ru-RU" dirty="0" smtClean="0"/>
              <a:t>•специальных технических средств обучения </a:t>
            </a:r>
          </a:p>
          <a:p>
            <a:r>
              <a:rPr lang="ru-RU" dirty="0" smtClean="0"/>
              <a:t>•проведение групповых и индивидуальных коррекционных занятий </a:t>
            </a:r>
          </a:p>
          <a:p>
            <a:r>
              <a:rPr lang="ru-RU" dirty="0" smtClean="0"/>
              <a:t>•обеспечение доступа в здания организаций, и другие условия, без которых невозможно или затруднено освоение образовательных программ обучающимися с ОВЗ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ст. 79 Организация получения образования обучающимися с ограниченными возможностями здоровья </a:t>
            </a:r>
          </a:p>
          <a:p>
            <a:r>
              <a:rPr lang="ru-RU" dirty="0" smtClean="0"/>
              <a:t>•5. Организации, осуществляющие образовательную деятельность, создаются для </a:t>
            </a:r>
          </a:p>
          <a:p>
            <a:r>
              <a:rPr lang="ru-RU" b="1" dirty="0" smtClean="0"/>
              <a:t>глухих, слабослышащих, позднооглохших, слепых, слабовидящих, с тяжелыми нарушениями речи, с нарушениями опорно-двигательного аппарата, с задержкой психического развития, с умственной отсталостью, с расстройствами </a:t>
            </a:r>
            <a:r>
              <a:rPr lang="ru-RU" b="1" dirty="0" err="1" smtClean="0"/>
              <a:t>аутистического</a:t>
            </a:r>
            <a:r>
              <a:rPr lang="ru-RU" b="1" dirty="0" smtClean="0"/>
              <a:t> спектра, со сложными дефектами и других обучающихся с ограниченными возможностями здоровья.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572528" cy="135732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от 24 ноября 1995 г. N 181-ФЗ «О социальной защите инвалидов в Российской Федерации»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Статья 8. </a:t>
            </a:r>
            <a:r>
              <a:rPr lang="ru-RU" b="1" dirty="0" smtClean="0"/>
              <a:t>Государственная служба </a:t>
            </a:r>
            <a:r>
              <a:rPr lang="ru-RU" b="1" dirty="0" err="1" smtClean="0"/>
              <a:t>медико</a:t>
            </a:r>
            <a:r>
              <a:rPr lang="ru-RU" b="1" dirty="0" smtClean="0"/>
              <a:t> - социальной экспертизы </a:t>
            </a:r>
          </a:p>
          <a:p>
            <a:r>
              <a:rPr lang="ru-RU" dirty="0" smtClean="0"/>
              <a:t>•п.3 . На Государственную службу </a:t>
            </a:r>
            <a:r>
              <a:rPr lang="ru-RU" dirty="0" err="1" smtClean="0"/>
              <a:t>медико</a:t>
            </a:r>
            <a:r>
              <a:rPr lang="ru-RU" dirty="0" smtClean="0"/>
              <a:t> - социальной экспертизы возлагаются: </a:t>
            </a:r>
          </a:p>
          <a:p>
            <a:r>
              <a:rPr lang="ru-RU" dirty="0" smtClean="0"/>
              <a:t>1) </a:t>
            </a:r>
            <a:r>
              <a:rPr lang="ru-RU" b="1" dirty="0" smtClean="0"/>
              <a:t>определение группы инвалидности, ее причин, сроков, времени наступления инвалидности, потребности инвалида в различных видах социальной защиты </a:t>
            </a:r>
          </a:p>
          <a:p>
            <a:r>
              <a:rPr lang="ru-RU" dirty="0" smtClean="0"/>
              <a:t>2) </a:t>
            </a:r>
            <a:r>
              <a:rPr lang="ru-RU" b="1" dirty="0" smtClean="0"/>
              <a:t>разработка индивидуальных программ реабилитации инвалидов (ИПР)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35732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от 24 ноября 1995 г. N 181-ФЗ "О социальной защите инвалидов в Российской Федерации</a:t>
            </a:r>
            <a:r>
              <a:rPr lang="ru-RU" sz="3200" b="1" dirty="0" smtClean="0"/>
              <a:t>"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Ст.18 Образовательные учреждения </a:t>
            </a:r>
            <a:r>
              <a:rPr lang="ru-RU" b="1" dirty="0" smtClean="0"/>
              <a:t>совместно с органами социальной защиты населения, органами здравоохранения обеспечивают дошкольное, внешкольное воспитание и образование детей-инвалидов в соответствии с индивидуальной программой реабилитации. </a:t>
            </a:r>
          </a:p>
          <a:p>
            <a:r>
              <a:rPr lang="ru-RU" dirty="0" smtClean="0"/>
              <a:t>•Детям - инвалидам дошкольного возраста предоставляются необходимые реабилитационные меры и </a:t>
            </a:r>
            <a:r>
              <a:rPr lang="ru-RU" b="1" dirty="0" smtClean="0"/>
              <a:t>создаются условия для пребывания в детских дошкольных учреждениях общего типа.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20716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государственной программе Российской Федерации «Доступная среда» на 2011 - 2020 годы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/>
              <a:t>Целевые индикаторы и показатели Программы: </a:t>
            </a:r>
          </a:p>
          <a:p>
            <a:r>
              <a:rPr lang="ru-RU" dirty="0" smtClean="0"/>
              <a:t>•</a:t>
            </a:r>
            <a:r>
              <a:rPr lang="ru-RU" b="1" dirty="0" smtClean="0"/>
              <a:t>доля общеобразовательных учреждений, в которых создана универсальная </a:t>
            </a:r>
            <a:r>
              <a:rPr lang="ru-RU" b="1" dirty="0" err="1" smtClean="0"/>
              <a:t>безбарьерная</a:t>
            </a:r>
            <a:r>
              <a:rPr lang="ru-RU" b="1" dirty="0" smtClean="0"/>
              <a:t> среда, позволяющая обеспечить совместное обучение инвалидов и лиц, не имеющих нарушений развития, в общем количестве общеобразовательных учреждений. </a:t>
            </a:r>
          </a:p>
          <a:p>
            <a:r>
              <a:rPr lang="ru-RU" dirty="0" smtClean="0"/>
              <a:t>•Одним из приоритетных направлений государственной политики должно стать </a:t>
            </a:r>
            <a:r>
              <a:rPr lang="ru-RU" b="1" dirty="0" smtClean="0"/>
              <a:t>создание условий для предоставления детям-инвалидам равного доступа к качественному образованию с учетом заключений ПМПК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Ведомственные документы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pic>
        <p:nvPicPr>
          <p:cNvPr id="26626" name="Picture 2" descr="http://www.ufest.in.ua/sites/default/files/special-needs-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3116"/>
            <a:ext cx="752911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Минобрнауки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Российской Федерации от 20 сентября 2013 г. N 1082 "Об утверждении Положения о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психолого-медико-педагогической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комиссии»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2. Комиссия создается в целях своевременного выявления детей с особенностями в физическом и (или) психическом развитии и (или) отклонениями в поведении, проведения их комплексного </a:t>
            </a:r>
            <a:r>
              <a:rPr lang="ru-RU" dirty="0" err="1" smtClean="0"/>
              <a:t>психолого-медико-педагогического</a:t>
            </a:r>
            <a:r>
              <a:rPr lang="ru-RU" dirty="0" smtClean="0"/>
              <a:t> обследования (далее - обследование) и </a:t>
            </a:r>
            <a:r>
              <a:rPr lang="ru-RU" b="1" dirty="0" smtClean="0"/>
              <a:t>подготовки по результатам обследования рекомендаций по оказанию им </a:t>
            </a:r>
            <a:r>
              <a:rPr lang="ru-RU" b="1" dirty="0" err="1" smtClean="0"/>
              <a:t>психолого-медико-педагогической</a:t>
            </a:r>
            <a:r>
              <a:rPr lang="ru-RU" b="1" dirty="0" smtClean="0"/>
              <a:t> помощи и организации их обучения и воспитания, а также подтверждения, уточнения или изменения ранее данных рекомендаций.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рекомендации Министерства образования РФ «О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психолого-медико-педагогическом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консилиуме (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ПМПк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образовательного учреждения»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27.03.2000 г. № 127/901-6</a:t>
            </a:r>
            <a:r>
              <a:rPr lang="ru-RU" sz="2800" b="1" dirty="0" smtClean="0"/>
              <a:t>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532888"/>
            <a:ext cx="8372476" cy="432511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Задачи и виды деятельности </a:t>
            </a:r>
            <a:r>
              <a:rPr lang="ru-RU" b="1" dirty="0" err="1" smtClean="0"/>
              <a:t>ПМПк</a:t>
            </a:r>
            <a:r>
              <a:rPr lang="ru-RU" b="1" dirty="0" smtClean="0"/>
              <a:t> </a:t>
            </a:r>
            <a:r>
              <a:rPr lang="ru-RU" b="1" dirty="0" smtClean="0"/>
              <a:t>ОО </a:t>
            </a:r>
            <a:endParaRPr lang="ru-RU" b="1" dirty="0" smtClean="0"/>
          </a:p>
          <a:p>
            <a:r>
              <a:rPr lang="ru-RU" dirty="0" smtClean="0"/>
              <a:t>•</a:t>
            </a:r>
            <a:r>
              <a:rPr lang="ru-RU" b="1" dirty="0" smtClean="0"/>
              <a:t>разработка и уточнение индивидуального образовательного маршрута, определение условий и технологий психолого-педагогического сопровождения, в том числе оказания коррекционно-развивающей помощи ребенку с ОВЗ </a:t>
            </a:r>
          </a:p>
          <a:p>
            <a:r>
              <a:rPr lang="ru-RU" dirty="0" smtClean="0"/>
              <a:t>•</a:t>
            </a:r>
            <a:r>
              <a:rPr lang="ru-RU" b="1" dirty="0" smtClean="0"/>
              <a:t>моделирование индивидуально ориентированных образовательных и коррекционно-развивающих программ на основе использования существующих программ и гибких технологий </a:t>
            </a:r>
          </a:p>
          <a:p>
            <a:r>
              <a:rPr lang="ru-RU" dirty="0" smtClean="0"/>
              <a:t>•</a:t>
            </a:r>
            <a:r>
              <a:rPr lang="ru-RU" b="1" dirty="0" smtClean="0"/>
              <a:t>координация взаимодействия всех специалистов </a:t>
            </a:r>
            <a:r>
              <a:rPr lang="ru-RU" b="1" dirty="0" smtClean="0"/>
              <a:t>ОО </a:t>
            </a:r>
            <a:r>
              <a:rPr lang="ru-RU" b="1" dirty="0" smtClean="0"/>
              <a:t>по организации инклюзивной практики и др.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929718" cy="1066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создании условий для получения образования детьми с ограниченными возможностями здоровья и детьми-инвалидами (Письмо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Минобрнауки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РФ от 18.04.2008 № аф-150/06</a:t>
            </a:r>
            <a:r>
              <a:rPr lang="ru-RU" sz="2800" b="1" dirty="0" smtClean="0"/>
              <a:t>)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85776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Необходимым условием организации успешного обучения и воспитания детей с ОВЗ в образовательных учреждениях общего типа является создание адаптивной среды. </a:t>
            </a:r>
          </a:p>
          <a:p>
            <a:r>
              <a:rPr lang="ru-RU" dirty="0" smtClean="0"/>
              <a:t>В образовательном учреждении общего типа должны быть созданы надлежащие материально-технические условия, обеспечивающие возможность для беспрепятственного доступа детей с ОВЗ в здания и помещения и организации их пребывания в учреждении (включая пандусы, специальные лифты, </a:t>
            </a:r>
            <a:r>
              <a:rPr lang="ru-RU" b="1" dirty="0" smtClean="0"/>
              <a:t>специально оборудованные учебные места, специализированное учебное, реабилитационное, медицинское оборудование и т.д. </a:t>
            </a:r>
          </a:p>
          <a:p>
            <a:r>
              <a:rPr lang="ru-RU" dirty="0" smtClean="0"/>
              <a:t>«Вопросы деятельности образовательного учреждения общего типа, касающиеся организации обучения и воспитания детей с ограниченными возможностями здоровья, должны быть регламентированы уставом и локальными актами образовательного учреждения».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64307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Нормативно-правовую базу в области образования детей с ограниченными возможностями здоровья в Российской Федерации составляют документы нескольких уровней: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000364" y="2214554"/>
            <a:ext cx="5972188" cy="4325112"/>
          </a:xfrm>
        </p:spPr>
        <p:txBody>
          <a:bodyPr>
            <a:normAutofit/>
          </a:bodyPr>
          <a:lstStyle/>
          <a:p>
            <a:pPr marL="723900" lvl="0" indent="-635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международные </a:t>
            </a:r>
          </a:p>
          <a:p>
            <a:pPr marL="723900" lvl="0" indent="-635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федеральные (Конституция, законы, кодексы – семейный, гражданский   и др.);</a:t>
            </a:r>
          </a:p>
          <a:p>
            <a:pPr marL="723900" lvl="0" indent="-635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правительственные (постановления, распоряжения);</a:t>
            </a:r>
          </a:p>
          <a:p>
            <a:pPr marL="723900" lvl="0" indent="-635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ведомственные (Министерства образования и т.д.);</a:t>
            </a:r>
          </a:p>
          <a:p>
            <a:pPr marL="723900" lvl="0" indent="-635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региональные</a:t>
            </a:r>
          </a:p>
          <a:p>
            <a:pPr marL="723900" lvl="0" indent="-635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локальные акты учреждения</a:t>
            </a:r>
          </a:p>
          <a:p>
            <a:endParaRPr lang="ru-RU" dirty="0"/>
          </a:p>
        </p:txBody>
      </p:sp>
      <p:pic>
        <p:nvPicPr>
          <p:cNvPr id="40964" name="Picture 4" descr="http://school3-lang.ucoz.ru/2015-2016/inkljuzivnoe_obrazov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14620"/>
            <a:ext cx="289140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586790" cy="1071570"/>
          </a:xfrm>
        </p:spPr>
        <p:txBody>
          <a:bodyPr>
            <a:noAutofit/>
          </a:bodyPr>
          <a:lstStyle/>
          <a:p>
            <a:pPr algn="ctr"/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b="1" dirty="0" smtClean="0"/>
              <a:t>«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условия для получения образования детьми с ограниченными возможностями здоровья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 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механизмы адаптации Программы для таких детей; </a:t>
            </a:r>
          </a:p>
          <a:p>
            <a:r>
              <a:rPr lang="ru-RU" dirty="0" smtClean="0"/>
              <a:t>использование специальных образовательных </a:t>
            </a:r>
            <a:r>
              <a:rPr lang="ru-RU" b="1" dirty="0" smtClean="0"/>
              <a:t>программ и методов; </a:t>
            </a:r>
          </a:p>
          <a:p>
            <a:r>
              <a:rPr lang="ru-RU" dirty="0" smtClean="0"/>
              <a:t>специальных методических </a:t>
            </a:r>
            <a:r>
              <a:rPr lang="ru-RU" b="1" dirty="0" smtClean="0"/>
              <a:t>пособий и дидактических материалов; </a:t>
            </a:r>
          </a:p>
          <a:p>
            <a:r>
              <a:rPr lang="ru-RU" dirty="0" smtClean="0"/>
              <a:t>проведение групповых и индивидуальных коррекционных </a:t>
            </a:r>
            <a:r>
              <a:rPr lang="ru-RU" b="1" dirty="0" smtClean="0"/>
              <a:t>занятий; </a:t>
            </a:r>
          </a:p>
          <a:p>
            <a:r>
              <a:rPr lang="ru-RU" dirty="0" smtClean="0"/>
              <a:t>осуществление квалифицированной </a:t>
            </a:r>
            <a:r>
              <a:rPr lang="ru-RU" b="1" dirty="0" smtClean="0"/>
              <a:t>коррекции нарушений развития детей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министерства образования и науки РФ от 09.11.15 г. № 1309 «Об утверждении порядка обеспечения условий доступности для инвалидов объектов и предоставляемых услуг в сфере образования, а также оказания им при этом необходимой помощи»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645602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/>
              <a:t>п. 4, е) – обеспечение предоставления услуг </a:t>
            </a:r>
            <a:r>
              <a:rPr lang="ru-RU" sz="2400" b="1" dirty="0" err="1" smtClean="0"/>
              <a:t>тьютора</a:t>
            </a:r>
            <a:r>
              <a:rPr lang="ru-RU" sz="2400" b="1" dirty="0" smtClean="0"/>
              <a:t> организацией, предоставляющей услуги в сфере образования, на основании соответствующей рекомендации в заключении </a:t>
            </a:r>
            <a:r>
              <a:rPr lang="ru-RU" sz="2400" b="1" dirty="0" err="1" smtClean="0"/>
              <a:t>психолого-медико-педагогической</a:t>
            </a:r>
            <a:r>
              <a:rPr lang="ru-RU" sz="2400" b="1" dirty="0" smtClean="0"/>
              <a:t> комиссии или индивидуальной программе реабилитации  инвалида.</a:t>
            </a:r>
          </a:p>
          <a:p>
            <a:r>
              <a:rPr lang="ru-RU" sz="2400" b="1" dirty="0" smtClean="0"/>
              <a:t>п. 12, г) – предоставление инвалидам услуг в сфере образования с сопровождением ассистента-помощника.</a:t>
            </a:r>
            <a:endParaRPr lang="ru-RU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066800"/>
          </a:xfrm>
        </p:spPr>
        <p:txBody>
          <a:bodyPr/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Региональные документы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5214950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/>
              <a:t>Конституция Республики Татарстан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6 ноября 1992 года (в ред. Законов РТ от 19.04.2002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N 1380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,от 15.09.2003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N 34-ЗРТ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 12.03.2004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N 10-ЗРТ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,от 14.03.2005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N 55-ЗРТ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 30.03.2010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N 10-ЗРТ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,от 22.11.2010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/>
              </a:rPr>
              <a:t>N 79-ЗРТ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 22.06.2012 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/>
              </a:rPr>
              <a:t>N 40-ЗРТ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600" b="1" dirty="0" smtClean="0"/>
              <a:t>Закон Республики Татарстан "Об образовании»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 июля 2013 года N 68-ЗРТ</a:t>
            </a:r>
          </a:p>
          <a:p>
            <a:r>
              <a:rPr lang="ru-RU" sz="2600" b="1" dirty="0" smtClean="0"/>
              <a:t>Семейный кодекс Республики Татарстан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 13 января 2009 года N 4-ЗРТ (в ред. Законов РТ от 04.12.2009 N 60-ЗРТ,от 25.12.2010 N 104-ЗРТ, от 24.09.2011 N 61-ЗРТ, от 15.06.2012 N 38-ЗРТ</a:t>
            </a:r>
          </a:p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Кабинета Министров Республики Татарстан от 16. 12. 2013 года № 996 "</a:t>
            </a:r>
            <a:r>
              <a:rPr lang="ru-RU" sz="2600" b="1" dirty="0" smtClean="0"/>
              <a:t>Об утверждении Стандарта качества государственной услуги по оказанию </a:t>
            </a:r>
            <a:r>
              <a:rPr lang="ru-RU" sz="2600" b="1" dirty="0" err="1" smtClean="0"/>
              <a:t>психолого</a:t>
            </a:r>
            <a:r>
              <a:rPr lang="ru-RU" sz="2600" b="1" dirty="0" smtClean="0"/>
              <a:t> - </a:t>
            </a:r>
            <a:r>
              <a:rPr lang="ru-RU" sz="2600" b="1" dirty="0" err="1" smtClean="0"/>
              <a:t>медико</a:t>
            </a:r>
            <a:r>
              <a:rPr lang="ru-RU" sz="2600" b="1" dirty="0" smtClean="0"/>
              <a:t> - педагогической помощи детям, подросткам, имеющим проблемы в развитии, обучении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Нормативные документы уровня образовательного учреждения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Устав </a:t>
            </a:r>
            <a:r>
              <a:rPr lang="ru-RU" b="1" dirty="0" smtClean="0"/>
              <a:t>ОО</a:t>
            </a:r>
            <a:endParaRPr lang="ru-RU" dirty="0" smtClean="0"/>
          </a:p>
          <a:p>
            <a:r>
              <a:rPr lang="ru-RU" b="1" dirty="0" smtClean="0"/>
              <a:t>Адаптированная образовательная </a:t>
            </a:r>
            <a:r>
              <a:rPr lang="ru-RU" b="1" dirty="0" smtClean="0"/>
              <a:t>программа</a:t>
            </a:r>
            <a:endParaRPr lang="ru-RU" dirty="0" smtClean="0"/>
          </a:p>
          <a:p>
            <a:r>
              <a:rPr lang="ru-RU" b="1" dirty="0" smtClean="0"/>
              <a:t>Договор об образовании по адаптированной образовательной программе</a:t>
            </a:r>
            <a:endParaRPr lang="ru-RU" dirty="0" smtClean="0"/>
          </a:p>
          <a:p>
            <a:r>
              <a:rPr lang="ru-RU" b="1" dirty="0" smtClean="0"/>
              <a:t>Заявление- согласие  родителей об образовании ребенка с ОВЗ по адаптированной образовательной программе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658228" cy="10668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Локальные акты 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соответствии со статьей 30 закона РФ «Об образовании в РФ»  от 29 декабря 2012 года № 273-ФЗ: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Пункт 1. </a:t>
            </a:r>
            <a:r>
              <a:rPr lang="ru-RU" dirty="0" smtClean="0"/>
              <a:t>Образовательная организация принимает локальные нормативные акты, содержащие нормы, регулирующие образовательные отношения в пределах своей компетенции в соответствии с законодательством Российской Федерации в порядке, установленном ее уставом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Пункт 2. </a:t>
            </a:r>
            <a:r>
              <a:rPr lang="ru-RU" dirty="0" smtClean="0"/>
              <a:t>Образовательная организация принимает локальные нормативные акты по основным вопросам организации и осуществления образовательной деятельности, в том числе регламентирующие правила приема обучающихся, режим занятий обучающихся, формы, периодичность и порядок текущего контроля успеваемости и промежуточной аттестации обучающихся……».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64357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Локальные акты учреждения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>
            <a:normAutofit fontScale="77500" lnSpcReduction="20000"/>
          </a:bodyPr>
          <a:lstStyle/>
          <a:p>
            <a:pPr marL="109728" indent="0"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Адаптированная образовательная программа</a:t>
            </a:r>
            <a:endParaRPr lang="ru-RU" dirty="0" smtClean="0"/>
          </a:p>
          <a:p>
            <a:r>
              <a:rPr lang="ru-RU" dirty="0" smtClean="0"/>
              <a:t>Адаптированная </a:t>
            </a:r>
            <a:r>
              <a:rPr lang="ru-RU" dirty="0" smtClean="0"/>
              <a:t>образовательная программа (далее АОП) – это образовательная программа, адаптированная для обучения лиц с ограниченными возможностями </a:t>
            </a:r>
            <a:r>
              <a:rPr lang="ru-RU" dirty="0" smtClean="0"/>
              <a:t>здоровья с </a:t>
            </a:r>
            <a:r>
              <a:rPr lang="ru-RU" dirty="0" smtClean="0"/>
              <a:t>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АОП разрабатывается самостоятельно образовательной организацией с учетом ФГОС </a:t>
            </a:r>
            <a:r>
              <a:rPr lang="ru-RU" dirty="0" smtClean="0"/>
              <a:t>ОВЗ </a:t>
            </a:r>
            <a:r>
              <a:rPr lang="ru-RU" dirty="0" smtClean="0"/>
              <a:t>на основании основной  образовательной программы и в соответствии с особыми образовательными потребностями лиц с ОВЗ.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Адаптация образовательной программы осуществляется с учетом рекомендаций </a:t>
            </a:r>
            <a:r>
              <a:rPr lang="ru-RU" dirty="0" err="1" smtClean="0"/>
              <a:t>психолого-медико-педагогической</a:t>
            </a:r>
            <a:r>
              <a:rPr lang="ru-RU" dirty="0" smtClean="0"/>
              <a:t> комиссии, индивидуальной  программы реабилитации инвалида.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5716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 база профессиональной деятельности учителя- дефектолога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олигофренопедагога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тифлопедагога, сурдопедагога)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6143668"/>
          </a:xfrm>
        </p:spPr>
        <p:txBody>
          <a:bodyPr>
            <a:normAutofit fontScale="40000" lnSpcReduction="20000"/>
          </a:bodyPr>
          <a:lstStyle/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Закон РФ «Об основных гарантиях прав ребенка» от 24.07. 1998г. № 124 Ф-3 (изменения и дополнения от 20.07.2000г.)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Письмо МО РФ от 22.01.98  № 20-58-07 ин/20-4 «Об учителях логопедах, учителя- дефектолога и педагогах-психологах образовательных учреждений»;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Письмо </a:t>
            </a: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Министерства образования Российской Федерации от 27.03.2000 № 27/901-6 «О психолого-медико-педагогическом консилиуме (</a:t>
            </a:r>
            <a:r>
              <a:rPr lang="ru-RU" sz="3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ПМПк</a:t>
            </a: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образовательного учреждения»;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Письмо Министерства образования Российской Федерации от 27.06.03 № 28-51-513/16. Методические рекомендации по психолого-педагогическому сопровождению обучающихся в учебно-воспитательном процессе в условиях модернизации образования;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Приказ МО РФ от 01.03.2004 г. № 945 «О режиме рабочего времени и времени отдыха работников образовательных учреждений»;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Распорядительно-нормативные </a:t>
            </a: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документы (административные распоряжения, инструкции, приказы, законодательные акты и распоряжения субъектов РФ, и пр.).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3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sz="3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ПРОФЕССИОНАЛЬНЫЙ СТАНДАРТ  ПЕДАГОГА       Утвержден       Приказом Министерства труда и социальной защиты Российской Федерации  от «18» октября 2013 г. № 544н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endParaRPr lang="ru-RU" sz="37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0"/>
          <a:ext cx="9144000" cy="6153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9417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Индивидуальный образовательный маршрут (ИОМ)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Индивидуальный образовательный </a:t>
                      </a:r>
                    </a:p>
                    <a:p>
                      <a:pPr algn="ctr"/>
                      <a:r>
                        <a:rPr lang="ru-RU" dirty="0" smtClean="0"/>
                        <a:t>план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Индивидуальная</a:t>
                      </a:r>
                      <a:r>
                        <a:rPr lang="ru-RU" baseline="0" dirty="0" smtClean="0"/>
                        <a:t> образовательная программа </a:t>
                      </a:r>
                      <a:endParaRPr lang="ru-RU" dirty="0"/>
                    </a:p>
                  </a:txBody>
                  <a:tcPr/>
                </a:tc>
              </a:tr>
              <a:tr h="4602857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Система конкретных совместных действий </a:t>
                      </a:r>
                      <a:r>
                        <a:rPr lang="ru-RU" sz="1600" dirty="0" smtClean="0"/>
                        <a:t>администрации, основных педагогов, междисциплинарной команды специалистов сопровождения образовательного учреждения, родителей </a:t>
                      </a:r>
                      <a:r>
                        <a:rPr lang="ru-RU" sz="1600" b="1" dirty="0" smtClean="0"/>
                        <a:t>в процессе включения ребёнка с ОВЗ в образовательный процесс.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Документ,</a:t>
                      </a:r>
                      <a:r>
                        <a:rPr lang="ru-RU" sz="1600" dirty="0" smtClean="0"/>
                        <a:t> отражающий общую </a:t>
                      </a:r>
                      <a:r>
                        <a:rPr lang="ru-RU" sz="1600" b="1" dirty="0" smtClean="0"/>
                        <a:t>стратегию и конкретные шаги </a:t>
                      </a:r>
                      <a:r>
                        <a:rPr lang="ru-RU" sz="1600" dirty="0" smtClean="0"/>
                        <a:t>междисциплинарной команды и родителей в организации психолого-педагогического сопровождения индивидуального образовательного маршрута в</a:t>
                      </a:r>
                      <a:r>
                        <a:rPr lang="ru-RU" sz="1600" baseline="0" dirty="0" smtClean="0"/>
                        <a:t> рамках учреждения на определённый период, </a:t>
                      </a:r>
                      <a:r>
                        <a:rPr lang="ru-RU" sz="1600" b="1" baseline="0" dirty="0" smtClean="0"/>
                        <a:t>утверждённый заведующим и подписанный родителями ребёнка.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Документ, описывающий специальные образовательные условия для </a:t>
                      </a:r>
                      <a:r>
                        <a:rPr lang="ru-RU" sz="1600" b="1" dirty="0" smtClean="0"/>
                        <a:t>максимальной реализации </a:t>
                      </a:r>
                      <a:r>
                        <a:rPr lang="ru-RU" sz="1600" dirty="0" smtClean="0"/>
                        <a:t>особых образовательных потребностей ребёнка с ОВЗ в процессе обучения и воспитания на определённой</a:t>
                      </a:r>
                      <a:r>
                        <a:rPr lang="ru-RU" sz="1600" baseline="0" dirty="0" smtClean="0"/>
                        <a:t> ступени образования. Основная цель – </a:t>
                      </a:r>
                      <a:r>
                        <a:rPr lang="ru-RU" sz="1600" b="1" baseline="0" dirty="0" smtClean="0"/>
                        <a:t>построение образовательного процесса для ребёнка с ОВЗ в соответствии с его реальными возможностями, исходя из особенностей его развития и образовательных потребностей.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85720" y="6138862"/>
            <a:ext cx="8496300" cy="719138"/>
          </a:xfrm>
          <a:prstGeom prst="rect">
            <a:avLst/>
          </a:prstGeom>
        </p:spPr>
        <p:txBody>
          <a:bodyPr anchor="ctr">
            <a:normAutofit fontScale="47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200" dirty="0">
                <a:latin typeface="+mj-lt"/>
                <a:ea typeface="+mj-ea"/>
                <a:cs typeface="+mj-cs"/>
              </a:rPr>
              <a:t>Организация специальных образовательных условий для детей с ограниченными возможностями здоровья в общеобразовательных учреждениях / Методические рекомендации для руководителей образовательных учреждений. Москва, 2012.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6322" name="Picture 2" descr="https://mintrud.tularegion.ru/upload/resize_cache/iblock/6b8/10000_515_1/6b8285056912e4cef95dd27d371033a7.jpg"/>
          <p:cNvPicPr>
            <a:picLocks noChangeAspect="1" noChangeArrowheads="1"/>
          </p:cNvPicPr>
          <p:nvPr/>
        </p:nvPicPr>
        <p:blipFill>
          <a:blip r:embed="rId2" cstate="print"/>
          <a:srcRect t="16146"/>
          <a:stretch>
            <a:fillRect/>
          </a:stretch>
        </p:blipFill>
        <p:spPr bwMode="auto">
          <a:xfrm>
            <a:off x="285720" y="1571612"/>
            <a:ext cx="868409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Международные документы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9938" name="Picture 2" descr="http://fndusa.org/wp-content/uploads/2015/08/inclusive-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69080"/>
            <a:ext cx="9144000" cy="2788920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1434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Всеобщая декларация прав человека от 10 декабря 1948г  </a:t>
            </a:r>
            <a:r>
              <a:rPr lang="ru-RU" sz="2000" dirty="0" smtClean="0">
                <a:latin typeface="+mj-lt"/>
              </a:rPr>
              <a:t>статья 1: </a:t>
            </a:r>
            <a:r>
              <a:rPr lang="ru-RU" sz="2000" b="1" i="1" dirty="0" smtClean="0">
                <a:latin typeface="+mj-lt"/>
              </a:rPr>
              <a:t>«Все люди рождаются свободными и равными в своем достоинстве и правах».</a:t>
            </a:r>
            <a:endParaRPr lang="ru-RU" sz="2000" dirty="0" smtClean="0">
              <a:latin typeface="+mj-lt"/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Конвенция о правах инвалидов (принята резолюцией 61/106 Генеральной Ассамблеи от 13 декабря 2006 года).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   статья 24 </a:t>
            </a:r>
            <a:r>
              <a:rPr lang="ru-RU" sz="2000" dirty="0" smtClean="0">
                <a:latin typeface="+mj-lt"/>
              </a:rPr>
              <a:t>«</a:t>
            </a:r>
            <a:r>
              <a:rPr lang="ru-RU" sz="2000" b="1" i="1" dirty="0" smtClean="0">
                <a:latin typeface="+mj-lt"/>
              </a:rPr>
              <a:t>Государства-участники признают право инвалидов на образование. В целях реализации этого права без дискриминации и на основе равенства возможностей государства-участники обеспечивают инклюзивное образование на всех уровнях и обучение в течение всей жизни.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Федеральные документы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Статья 43 Конституции РФ</a:t>
            </a:r>
            <a:r>
              <a:rPr lang="ru-RU" dirty="0" smtClean="0"/>
              <a:t> провозглашает право каждого на образование. Принцип равноправия. Государство гарантирует гражданам общедоступность и бесплатность общего и начального профессионального образования. </a:t>
            </a:r>
          </a:p>
          <a:p>
            <a:r>
              <a:rPr lang="ru-RU" b="1" dirty="0" smtClean="0"/>
              <a:t>Федеральный  закон Российской Федерации от 3 мая 2012 г. N 46-ФЗ "О ратификации Конвенции о правах инвалидов" </a:t>
            </a:r>
            <a:r>
              <a:rPr lang="ru-RU" dirty="0" smtClean="0"/>
              <a:t>согласно этому закону Россия ратифицировала Конвенцию о правах инвалидов и приняла на себя обязательства по включению всех вышеназванных положений в правовые нормы, регулирующие правоотношения в сфере образования, в том числе определение «инклюзивного образования» и механизмов его реализации.</a:t>
            </a:r>
          </a:p>
          <a:p>
            <a:r>
              <a:rPr lang="ru-RU" b="1" dirty="0" smtClean="0"/>
              <a:t> Федеральный  закон Российской Федерации  № 273  от 29.12.12 г. «Об образовании в Российской Федерации» ( ст.2 п.16, 23, 27, 28; ст. 42; ст.58, ст.63 п.4; ст.67 п.1; ст.79 п.1, 2, 3).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49424"/>
            <a:ext cx="8643998" cy="4325112"/>
          </a:xfrm>
        </p:spPr>
        <p:txBody>
          <a:bodyPr>
            <a:normAutofit fontScale="77500" lnSpcReduction="20000"/>
          </a:bodyPr>
          <a:lstStyle/>
          <a:p>
            <a:endParaRPr lang="ru-RU" sz="31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2. Основные понятия </a:t>
            </a:r>
          </a:p>
          <a:p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</a:t>
            </a:r>
            <a:r>
              <a:rPr lang="ru-RU" b="1" dirty="0" smtClean="0"/>
              <a:t>обучающийся с ограниченными возможностями здоровья - физическое лицо, имеющее недостатки в физическом и (или) психологическом развитии, подтвержденные </a:t>
            </a:r>
            <a:r>
              <a:rPr lang="ru-RU" b="1" dirty="0" err="1" smtClean="0"/>
              <a:t>психолого-медико-педагогической</a:t>
            </a:r>
            <a:r>
              <a:rPr lang="ru-RU" b="1" dirty="0" smtClean="0"/>
              <a:t> комиссией и препятствующие получению образования без создания специальных условий </a:t>
            </a:r>
          </a:p>
          <a:p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23. </a:t>
            </a:r>
            <a:r>
              <a:rPr lang="ru-RU" b="1" dirty="0" smtClean="0"/>
              <a:t>индивидуальный учебный план - учебный план, обеспечивающий освоение образовательной программы на основе индивидуализации ее содержания с учетом особенностей и образовательных потребностей конкретного обучающегося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2. Основные понятия </a:t>
            </a:r>
          </a:p>
          <a:p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r>
              <a:rPr lang="ru-RU" dirty="0" smtClean="0"/>
              <a:t>. </a:t>
            </a:r>
            <a:r>
              <a:rPr lang="ru-RU" b="1" dirty="0" smtClean="0"/>
              <a:t>инклюзивное образование -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 </a:t>
            </a:r>
          </a:p>
          <a:p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r>
              <a:rPr lang="ru-RU" dirty="0" smtClean="0"/>
              <a:t>. </a:t>
            </a:r>
            <a:r>
              <a:rPr lang="ru-RU" b="1" dirty="0" smtClean="0"/>
              <a:t>адаптированная образовательная программа - образовательная программа, адаптированная для обучения лиц с ограниченными возможностями здоровья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Федеральный закон об Образовании в Российской Федерации от 29.12.2012 N 273- ФЗ (ред.от 23.07.2013)</a:t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465724"/>
          </a:xfrm>
        </p:spPr>
        <p:txBody>
          <a:bodyPr>
            <a:normAutofit fontScale="70000" lnSpcReduction="20000"/>
          </a:bodyPr>
          <a:lstStyle/>
          <a:p>
            <a:endParaRPr lang="ru-RU" sz="3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ст.34. Основные права обучающихся и меры их социальной поддержки и стимулирования </a:t>
            </a:r>
          </a:p>
          <a:p>
            <a:r>
              <a:rPr lang="ru-RU" sz="3400" b="1" dirty="0" smtClean="0"/>
              <a:t>1. </a:t>
            </a:r>
            <a:r>
              <a:rPr lang="ru-RU" b="1" dirty="0" smtClean="0"/>
              <a:t>Обучающимся предоставляются академические права на: </a:t>
            </a:r>
          </a:p>
          <a:p>
            <a:pPr>
              <a:buNone/>
            </a:pPr>
            <a:r>
              <a:rPr lang="ru-RU" dirty="0" smtClean="0"/>
              <a:t>…2) </a:t>
            </a:r>
            <a:r>
              <a:rPr lang="ru-RU" b="1" dirty="0" smtClean="0"/>
              <a:t>предоставление условий для обучения с учетом особенностей их психофизического развития и состояния здоровья, в том числе получение социально-педагогической и психологической помощи, бесплатной </a:t>
            </a:r>
            <a:r>
              <a:rPr lang="ru-RU" b="1" dirty="0" err="1" smtClean="0"/>
              <a:t>психолого-медико-педагогической</a:t>
            </a:r>
            <a:r>
              <a:rPr lang="ru-RU" b="1" dirty="0" smtClean="0"/>
              <a:t> коррекции </a:t>
            </a:r>
          </a:p>
          <a:p>
            <a:pPr>
              <a:buNone/>
            </a:pPr>
            <a:r>
              <a:rPr lang="ru-RU" dirty="0" smtClean="0"/>
              <a:t>    3) </a:t>
            </a:r>
            <a:r>
              <a:rPr lang="ru-RU" b="1" dirty="0" smtClean="0"/>
              <a:t>обучение по индивидуальному учебному плану, в том числе ускоренное обучение, в пределах осваиваемой образовательной программы в порядке, установленном локальными нормативными актами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35998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</a:rPr>
              <a:t>ст. 44. Права, обязанности и ответственность в сфере образования родителей (законных представителей) несовершеннолетних обучающихся </a:t>
            </a:r>
          </a:p>
          <a:p>
            <a:r>
              <a:rPr lang="ru-RU" dirty="0" smtClean="0"/>
              <a:t>•3. Родители (законные представители) несовершеннолетних обучающихся имеют право: </a:t>
            </a:r>
          </a:p>
          <a:p>
            <a:r>
              <a:rPr lang="ru-RU" dirty="0" smtClean="0"/>
              <a:t>•…..8) </a:t>
            </a:r>
            <a:r>
              <a:rPr lang="ru-RU" b="1" dirty="0" smtClean="0"/>
              <a:t>присутствовать при обследовании детей ПМПК, обсуждении результатов обследования и рекомендаций, высказывать свое мнение относительно предлагаемых условий для организации обучения и воспитания детей. </a:t>
            </a:r>
          </a:p>
          <a:p>
            <a:r>
              <a:rPr lang="ru-RU" dirty="0" smtClean="0"/>
              <a:t>•4. Родители (законные представители) несовершеннолетних обучающихся </a:t>
            </a:r>
            <a:r>
              <a:rPr lang="ru-RU" b="1" dirty="0" smtClean="0"/>
              <a:t>обязаны: </a:t>
            </a:r>
          </a:p>
          <a:p>
            <a:r>
              <a:rPr lang="ru-RU" dirty="0" smtClean="0"/>
              <a:t>1) обеспечить получение детьми общего образования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Ст. 55. Общие требования к приему на обучение в организацию, осуществляющую образовательную деятельность </a:t>
            </a:r>
          </a:p>
          <a:p>
            <a:r>
              <a:rPr lang="ru-RU" dirty="0" smtClean="0"/>
              <a:t>•3. Прием на обучение по основным общеобразовательным программам проводится на общедоступной основе, если иное не предусмотрено настоящим Федеральным законом. </a:t>
            </a:r>
          </a:p>
          <a:p>
            <a:pPr>
              <a:buNone/>
            </a:pPr>
            <a:r>
              <a:rPr lang="ru-RU" dirty="0" smtClean="0"/>
              <a:t>    Дети с ограниченными возможностями здоровья принимаются на обучение </a:t>
            </a:r>
            <a:r>
              <a:rPr lang="ru-RU" b="1" dirty="0" smtClean="0"/>
              <a:t>по адаптированной основной общеобразовательной программе только с согласия родителей (законных представителей) и на основании рекомендаций ПМПК.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об Образовании в Российской Федерации от 29.12.2012 N 273- ФЗ (ред.от 23.07.2013)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1247</TotalTime>
  <Words>1837</Words>
  <Application>Microsoft Office PowerPoint</Application>
  <PresentationFormat>Экран (4:3)</PresentationFormat>
  <Paragraphs>145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Calibri</vt:lpstr>
      <vt:lpstr>Georgia</vt:lpstr>
      <vt:lpstr>Trebuchet MS</vt:lpstr>
      <vt:lpstr>Wingdings</vt:lpstr>
      <vt:lpstr>Wingdings 2</vt:lpstr>
      <vt:lpstr>Городская</vt:lpstr>
      <vt:lpstr>   Нормативно-правовые основы образования  детей с ОВЗ</vt:lpstr>
      <vt:lpstr>Нормативно-правовую базу в области образования детей с ограниченными возможностями здоровья в Российской Федерации составляют документы нескольких уровней: </vt:lpstr>
      <vt:lpstr>Международные документы </vt:lpstr>
      <vt:lpstr>Федеральные документы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об Образовании в Российской Федерации от 29.12.2012 N 273- ФЗ (ред.от 23.07.2013) </vt:lpstr>
      <vt:lpstr> Федеральный закон от 24 ноября 1995 г. N 181-ФЗ «О социальной защите инвалидов в Российской Федерации»  </vt:lpstr>
      <vt:lpstr> Федеральный закон от 24 ноября 1995 г. N 181-ФЗ "О социальной защите инвалидов в Российской Федерации" </vt:lpstr>
      <vt:lpstr>«О государственной программе Российской Федерации «Доступная среда» на 2011 - 2020 годы</vt:lpstr>
      <vt:lpstr>Ведомственные документы </vt:lpstr>
      <vt:lpstr> Приказ Минобрнауки Российской Федерации от 20 сентября 2013 г. N 1082 "Об утверждении Положения о психолого-медико-педагогической комиссии» </vt:lpstr>
      <vt:lpstr> Методические рекомендации Министерства образования РФ «О психолого-медико-педагогическом консилиуме (ПМПк) образовательного учреждения»  от 27.03.2000 г. № 127/901-6. </vt:lpstr>
      <vt:lpstr> О создании условий для получения образования детьми с ограниченными возможностями здоровья и детьми-инвалидами (Письмо Минобрнауки РФ от 18.04.2008 № аф-150/06) </vt:lpstr>
      <vt:lpstr> «Специальные условия для получения образования детьми с ограниченными возможностями здоровья»: </vt:lpstr>
      <vt:lpstr>Приказ министерства образования и науки РФ от 09.11.15 г. № 1309 «Об утверждении порядка обеспечения условий доступности для инвалидов объектов и предоставляемых услуг в сфере образования, а также оказания им при этом необходимой помощи» </vt:lpstr>
      <vt:lpstr>Региональные документы </vt:lpstr>
      <vt:lpstr>Нормативные документы уровня образовательного учреждения </vt:lpstr>
      <vt:lpstr>Локальные акты   в соответствии со статьей 30 закона РФ «Об образовании в РФ»  от 29 декабря 2012 года № 273-ФЗ:</vt:lpstr>
      <vt:lpstr>Локальные акты учреждения </vt:lpstr>
      <vt:lpstr>Презентация PowerPoint</vt:lpstr>
      <vt:lpstr>Нормативно-правовая  база профессиональной деятельности учителя- дефектолога (олигофренопедагога, тифлопедагога, сурдопедагога)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16</dc:creator>
  <cp:lastModifiedBy>Пользователь</cp:lastModifiedBy>
  <cp:revision>71</cp:revision>
  <dcterms:created xsi:type="dcterms:W3CDTF">2017-04-16T16:30:51Z</dcterms:created>
  <dcterms:modified xsi:type="dcterms:W3CDTF">2018-05-16T17:46:44Z</dcterms:modified>
</cp:coreProperties>
</file>